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F91EF-7683-4633-802D-F2A82C6FA150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C6B60-27C1-4DE5-A8F5-F636FDAE3A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24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C6B60-27C1-4DE5-A8F5-F636FDAE3A88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263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C6B60-27C1-4DE5-A8F5-F636FDAE3A8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59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C6B60-27C1-4DE5-A8F5-F636FDAE3A8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452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C6B60-27C1-4DE5-A8F5-F636FDAE3A88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656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6434-D1F9-B2B0-C813-37BB3FEFE8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67" y="2742465"/>
            <a:ext cx="8730189" cy="1373070"/>
          </a:xfrm>
        </p:spPr>
        <p:txBody>
          <a:bodyPr/>
          <a:lstStyle/>
          <a:p>
            <a:pPr algn="ctr"/>
            <a:r>
              <a:rPr lang="en-IN" dirty="0"/>
              <a:t>Zomato Dashboard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4E595A-4150-4479-DC04-60658E262E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l"/>
            <a:r>
              <a:rPr lang="en-IN" dirty="0"/>
              <a:t>Mentor: </a:t>
            </a:r>
            <a:r>
              <a:rPr lang="en-IN" dirty="0" err="1"/>
              <a:t>Rajashekhar</a:t>
            </a:r>
            <a:r>
              <a:rPr lang="en-IN" dirty="0"/>
              <a:t> </a:t>
            </a:r>
            <a:r>
              <a:rPr lang="en-IN" dirty="0" err="1"/>
              <a:t>Madishetty</a:t>
            </a:r>
            <a:endParaRPr lang="en-IN" dirty="0"/>
          </a:p>
          <a:p>
            <a:pPr algn="l"/>
            <a:r>
              <a:rPr lang="en-IN" dirty="0"/>
              <a:t>Co-Mentor: B. Harish</a:t>
            </a:r>
          </a:p>
          <a:p>
            <a:pPr algn="l"/>
            <a:r>
              <a:rPr lang="en-IN" dirty="0"/>
              <a:t>Team members: Shraddha, Saras, Prity, Omkar, </a:t>
            </a:r>
            <a:r>
              <a:rPr lang="en-IN" dirty="0" err="1"/>
              <a:t>Shrutika</a:t>
            </a:r>
            <a:r>
              <a:rPr lang="en-IN" dirty="0"/>
              <a:t>, Avantika, Atharva</a:t>
            </a:r>
          </a:p>
        </p:txBody>
      </p:sp>
      <p:pic>
        <p:nvPicPr>
          <p:cNvPr id="4" name="Picture 2" descr="Zomato Clone | Get Apps Like Zomato">
            <a:extLst>
              <a:ext uri="{FF2B5EF4-FFF2-40B4-BE49-F238E27FC236}">
                <a16:creationId xmlns:a16="http://schemas.microsoft.com/office/drawing/2014/main" id="{8DA5C892-ED7B-C291-61F8-94579EED6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51" y="144903"/>
            <a:ext cx="5022991" cy="326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F11AC1-022E-CB22-C8F0-96719616C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422" y="2742465"/>
            <a:ext cx="2356852" cy="13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66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7D90-901A-9E90-7788-E4D5E428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Overcome Challenges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8EAA1C-4E8F-F8EB-775C-A40FB0A2C04C}"/>
              </a:ext>
            </a:extLst>
          </p:cNvPr>
          <p:cNvSpPr/>
          <p:nvPr/>
        </p:nvSpPr>
        <p:spPr>
          <a:xfrm>
            <a:off x="5195458" y="2337311"/>
            <a:ext cx="19593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Technology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EA8E90-7A9C-5D33-C1A1-DDCB9531AD52}"/>
              </a:ext>
            </a:extLst>
          </p:cNvPr>
          <p:cNvSpPr/>
          <p:nvPr/>
        </p:nvSpPr>
        <p:spPr>
          <a:xfrm>
            <a:off x="903607" y="2337311"/>
            <a:ext cx="189507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Geography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BA372-98ED-375A-1034-7DA0C1003D43}"/>
              </a:ext>
            </a:extLst>
          </p:cNvPr>
          <p:cNvSpPr/>
          <p:nvPr/>
        </p:nvSpPr>
        <p:spPr>
          <a:xfrm>
            <a:off x="9380717" y="2337311"/>
            <a:ext cx="24080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Service-based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F1C83-C5A2-FBBD-8F3B-E117E9BF79D6}"/>
              </a:ext>
            </a:extLst>
          </p:cNvPr>
          <p:cNvSpPr txBox="1"/>
          <p:nvPr/>
        </p:nvSpPr>
        <p:spPr>
          <a:xfrm>
            <a:off x="219817" y="3183070"/>
            <a:ext cx="35791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Expansion in Asian &amp; American countries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For Indian market, expansion in metropolitan cities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Including </a:t>
            </a:r>
            <a:r>
              <a:rPr lang="en-IN" dirty="0" err="1"/>
              <a:t>multivariety</a:t>
            </a:r>
            <a:r>
              <a:rPr lang="en-IN" dirty="0"/>
              <a:t> cuisine w.r.t geographical preferences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12C34-56B2-3F66-001C-A1D4A747AFBE}"/>
              </a:ext>
            </a:extLst>
          </p:cNvPr>
          <p:cNvSpPr txBox="1"/>
          <p:nvPr/>
        </p:nvSpPr>
        <p:spPr>
          <a:xfrm>
            <a:off x="4633133" y="3183070"/>
            <a:ext cx="35791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AI-based online delivery tracking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Focusing on low rating </a:t>
            </a:r>
            <a:r>
              <a:rPr lang="en-IN" dirty="0" err="1"/>
              <a:t>cusines</a:t>
            </a:r>
            <a:r>
              <a:rPr lang="en-IN" dirty="0"/>
              <a:t>/restaurants.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Increasing in online table booking facility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47D9DD-C15D-E720-2892-9D85D32C2DA6}"/>
              </a:ext>
            </a:extLst>
          </p:cNvPr>
          <p:cNvSpPr txBox="1"/>
          <p:nvPr/>
        </p:nvSpPr>
        <p:spPr>
          <a:xfrm>
            <a:off x="8795140" y="3183070"/>
            <a:ext cx="31770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Packaging innovations – using eco-friendly packaging, anti-leakage packaging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Increase in delivery agents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Reduce downtime in food deliveries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DCB895-C80B-F6FC-B4F4-A3808DDF3D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794" y="2305041"/>
            <a:ext cx="562325" cy="555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999458-B067-985C-A475-197B232573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33133" y="2347900"/>
            <a:ext cx="562325" cy="5126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FB2502-FE69-B49C-9826-47AE93AC9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815" y="2384209"/>
            <a:ext cx="562325" cy="47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36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C8F8E-CA72-ED8F-12B5-31639C74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686105"/>
          </a:xfrm>
        </p:spPr>
        <p:txBody>
          <a:bodyPr>
            <a:normAutofit fontScale="90000"/>
          </a:bodyPr>
          <a:lstStyle/>
          <a:p>
            <a:pPr algn="ctr"/>
            <a:endParaRPr lang="en-IN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DC733-7A8A-FFF1-FF63-87CEC377E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134"/>
            <a:ext cx="12191999" cy="618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86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E9F32-2C8D-6DB2-C667-DA8F32CA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B77D1-4868-B69D-AE52-00D81187E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732"/>
            <a:ext cx="12192000" cy="622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88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B6C7-2A00-457B-5EE4-81B7D25CC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21ECB-CBE1-F264-9AB4-F3B8FC61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867"/>
            <a:ext cx="12192000" cy="63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1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07FA-2A94-B582-4C7C-D33ADD46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55BD4-5B5B-9040-3C4C-C5C47A45A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12191999" cy="623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6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E4AEFF-B14A-85EC-46ED-3283421E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  <p:pic>
        <p:nvPicPr>
          <p:cNvPr id="1026" name="Picture 2" descr="Zomato Clone | Get Apps Like Zomato">
            <a:extLst>
              <a:ext uri="{FF2B5EF4-FFF2-40B4-BE49-F238E27FC236}">
                <a16:creationId xmlns:a16="http://schemas.microsoft.com/office/drawing/2014/main" id="{6C10B86B-66E4-6B0D-D7AF-147E59595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30" y="1233980"/>
            <a:ext cx="7360838" cy="545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07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FA3C-4814-CCEB-AAE5-29AD8E0A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KPI – Country wise restaurant count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76211B-FC4F-2491-9AE8-2BA669EBF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41" y="2592370"/>
            <a:ext cx="3697410" cy="23095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5AA4BF-8D96-6F0D-76F7-056FD7FB5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255" y="2592369"/>
            <a:ext cx="2215571" cy="2309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06CC96-0C26-9FDD-642C-641014E15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064" y="2595380"/>
            <a:ext cx="4906795" cy="230956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D4F9CAE-FE9C-7F04-145C-709667E398DF}"/>
              </a:ext>
            </a:extLst>
          </p:cNvPr>
          <p:cNvSpPr/>
          <p:nvPr/>
        </p:nvSpPr>
        <p:spPr>
          <a:xfrm>
            <a:off x="2309567" y="3429000"/>
            <a:ext cx="395926" cy="46427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9EBE27F-EA6F-3B4D-314A-3B8D1AD247FC}"/>
              </a:ext>
            </a:extLst>
          </p:cNvPr>
          <p:cNvCxnSpPr>
            <a:cxnSpLocks/>
          </p:cNvCxnSpPr>
          <p:nvPr/>
        </p:nvCxnSpPr>
        <p:spPr>
          <a:xfrm flipV="1">
            <a:off x="3073138" y="2950590"/>
            <a:ext cx="1146117" cy="71054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7096030-125F-FAF3-FC26-A620FB313A42}"/>
              </a:ext>
            </a:extLst>
          </p:cNvPr>
          <p:cNvCxnSpPr>
            <a:cxnSpLocks/>
          </p:cNvCxnSpPr>
          <p:nvPr/>
        </p:nvCxnSpPr>
        <p:spPr>
          <a:xfrm>
            <a:off x="6434826" y="2950590"/>
            <a:ext cx="969569" cy="71054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6D3AF5A-7FC0-448F-450A-77FDDF3F9713}"/>
              </a:ext>
            </a:extLst>
          </p:cNvPr>
          <p:cNvSpPr txBox="1"/>
          <p:nvPr/>
        </p:nvSpPr>
        <p:spPr>
          <a:xfrm>
            <a:off x="452487" y="5222449"/>
            <a:ext cx="108785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India is harbouring majority restaurant count (6593 nos.), followed by USA (423 nos.)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Although there was a sharp decline in restaurant count in 2012 &amp; 2015, there is a significant growth in the no. of restaurants observed from 2015 onwards ( 10% increase observed)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Possibility of majority of restaurants not connected with Zomato.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7441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FA3C-4814-CCEB-AAE5-29AD8E0A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KPI – City wise restaurant count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D3AF5A-7FC0-448F-450A-77FDDF3F9713}"/>
              </a:ext>
            </a:extLst>
          </p:cNvPr>
          <p:cNvSpPr txBox="1"/>
          <p:nvPr/>
        </p:nvSpPr>
        <p:spPr>
          <a:xfrm>
            <a:off x="5637229" y="2658707"/>
            <a:ext cx="62259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New Delhi is the city with highest no of restaurants, more than 85% of the </a:t>
            </a:r>
            <a:r>
              <a:rPr lang="en-IN" dirty="0" err="1"/>
              <a:t>retaurants</a:t>
            </a:r>
            <a:r>
              <a:rPr lang="en-IN" dirty="0"/>
              <a:t> in India are in New Delhi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Other locations have only 20-25 </a:t>
            </a:r>
            <a:r>
              <a:rPr lang="en-IN" dirty="0" err="1"/>
              <a:t>nos</a:t>
            </a:r>
            <a:r>
              <a:rPr lang="en-IN" dirty="0"/>
              <a:t> of restaurants.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New Delhi being the capital has the majority nos. Need to expand business in major metropolitan cities –Mumbai, Bangalore, Pune, Chennai, Ahmedabad, Hyderabad, Kolkata.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Also increasing trend in restaurant count from 2015 onwards (similar to overall trend w.r.t country wise restaurant nos.)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1F87C6-CFDB-BB9C-039A-C6D2F5198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343" y="2120557"/>
            <a:ext cx="3507915" cy="2872352"/>
          </a:xfr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9EBE27F-EA6F-3B4D-314A-3B8D1AD247FC}"/>
              </a:ext>
            </a:extLst>
          </p:cNvPr>
          <p:cNvCxnSpPr>
            <a:cxnSpLocks/>
          </p:cNvCxnSpPr>
          <p:nvPr/>
        </p:nvCxnSpPr>
        <p:spPr>
          <a:xfrm>
            <a:off x="2133060" y="3195687"/>
            <a:ext cx="3504169" cy="11406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26DB2A9-A43B-ABBB-5ED7-DB852F710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43" y="5140335"/>
            <a:ext cx="3507915" cy="14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24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D4AFE-33FA-B02A-C3CF-E6D3DF6BC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KPI – Restaurant count w.r.t Year/Month/</a:t>
            </a:r>
            <a:r>
              <a:rPr lang="en-IN" dirty="0" err="1"/>
              <a:t>Qtr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009681-F6CB-578D-658B-552814B47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348" y="2197856"/>
            <a:ext cx="5105408" cy="2485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DF3F35-BEDD-FA0D-F82D-240B7639C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68" y="2197855"/>
            <a:ext cx="6033100" cy="2462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776B74-713E-F4B2-35CF-1A456F757801}"/>
              </a:ext>
            </a:extLst>
          </p:cNvPr>
          <p:cNvSpPr txBox="1"/>
          <p:nvPr/>
        </p:nvSpPr>
        <p:spPr>
          <a:xfrm>
            <a:off x="189756" y="4683076"/>
            <a:ext cx="1143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Yearly significant growth observed in no. of restaurants from 2015 onwards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Quarterly trends also increasing for QTR 1,3 &amp; 4 ( slight decline of QTR 2 from 2017 to 2018 – 10% decrease)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Taking a look on the months (sum of restaurants month wise) – majority restaurants opened up/registered with Zomato around March/September/July/October – possibly on account of vacations or festival months</a:t>
            </a:r>
          </a:p>
        </p:txBody>
      </p:sp>
    </p:spTree>
    <p:extLst>
      <p:ext uri="{BB962C8B-B14F-4D97-AF65-F5344CB8AC3E}">
        <p14:creationId xmlns:p14="http://schemas.microsoft.com/office/powerpoint/2010/main" val="2739163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D4AFE-33FA-B02A-C3CF-E6D3DF6BC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KPI – Ratings for restaurants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776B74-713E-F4B2-35CF-1A456F757801}"/>
              </a:ext>
            </a:extLst>
          </p:cNvPr>
          <p:cNvSpPr txBox="1"/>
          <p:nvPr/>
        </p:nvSpPr>
        <p:spPr>
          <a:xfrm>
            <a:off x="7481501" y="2299284"/>
            <a:ext cx="45731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Top 15 </a:t>
            </a:r>
            <a:r>
              <a:rPr lang="en-IN" dirty="0" err="1"/>
              <a:t>retaurants</a:t>
            </a:r>
            <a:r>
              <a:rPr lang="en-IN" dirty="0"/>
              <a:t> with </a:t>
            </a:r>
            <a:r>
              <a:rPr lang="en-IN" dirty="0" err="1"/>
              <a:t>avg</a:t>
            </a:r>
            <a:r>
              <a:rPr lang="en-IN" dirty="0"/>
              <a:t> rating = 4.9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4 </a:t>
            </a:r>
            <a:r>
              <a:rPr lang="en-IN" dirty="0" err="1"/>
              <a:t>reaturants</a:t>
            </a:r>
            <a:r>
              <a:rPr lang="en-IN" dirty="0"/>
              <a:t> from India, 3 from UK , 2 from US make in the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Almost 5.5K restaurants from the world are have </a:t>
            </a:r>
            <a:r>
              <a:rPr lang="en-IN" dirty="0" err="1"/>
              <a:t>avg</a:t>
            </a:r>
            <a:r>
              <a:rPr lang="en-IN" dirty="0"/>
              <a:t> ratings &gt;3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Only 10% of the restaurants in the world are in top ratings (4-5)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60% of Indian restaurants have rating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3-4, 30% with 0-1 rating &amp; only ~5% with rating&gt;4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75C66-BA4F-BC53-1795-1508697F1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362" y="2113073"/>
            <a:ext cx="3255780" cy="2528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E7E348-D414-D0ED-AC64-A1CF6F538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33" y="2113073"/>
            <a:ext cx="3530019" cy="4579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3585E4-E757-8E89-0E88-AF55765E1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62" y="4788242"/>
            <a:ext cx="3255780" cy="190478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1F29006-B056-7B6E-EED3-E522B7A1C0F0}"/>
              </a:ext>
            </a:extLst>
          </p:cNvPr>
          <p:cNvSpPr/>
          <p:nvPr/>
        </p:nvSpPr>
        <p:spPr>
          <a:xfrm>
            <a:off x="1234911" y="2699763"/>
            <a:ext cx="2575451" cy="676373"/>
          </a:xfrm>
          <a:prstGeom prst="rightArrow">
            <a:avLst>
              <a:gd name="adj1" fmla="val 4442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Top 15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BED227-15BA-79D6-0F3B-67A3DBE6B02C}"/>
              </a:ext>
            </a:extLst>
          </p:cNvPr>
          <p:cNvSpPr/>
          <p:nvPr/>
        </p:nvSpPr>
        <p:spPr>
          <a:xfrm>
            <a:off x="5957740" y="4882311"/>
            <a:ext cx="1027522" cy="4619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Ratings for Indian Rest.</a:t>
            </a:r>
          </a:p>
        </p:txBody>
      </p:sp>
    </p:spTree>
    <p:extLst>
      <p:ext uri="{BB962C8B-B14F-4D97-AF65-F5344CB8AC3E}">
        <p14:creationId xmlns:p14="http://schemas.microsoft.com/office/powerpoint/2010/main" val="2798361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F400-D925-D6C0-C418-32204196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KPI – Restaurants based on price range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53F82-8691-A1A8-2B05-BD5D8A5F7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" y="2270882"/>
            <a:ext cx="4367962" cy="1839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F10A10-351B-8B08-C6B3-70A7F4CE2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" y="4364609"/>
            <a:ext cx="4367962" cy="20079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EF5720-784F-85DD-B0B2-6C7FB6C11B82}"/>
              </a:ext>
            </a:extLst>
          </p:cNvPr>
          <p:cNvSpPr/>
          <p:nvPr/>
        </p:nvSpPr>
        <p:spPr>
          <a:xfrm>
            <a:off x="3300952" y="2431623"/>
            <a:ext cx="1008668" cy="321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World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CD342F-FEA7-7F1F-350A-353D5085D54A}"/>
              </a:ext>
            </a:extLst>
          </p:cNvPr>
          <p:cNvSpPr/>
          <p:nvPr/>
        </p:nvSpPr>
        <p:spPr>
          <a:xfrm>
            <a:off x="3300952" y="4546803"/>
            <a:ext cx="1027522" cy="309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38D6E-E1F7-AEAC-4429-8624AC6FA17C}"/>
              </a:ext>
            </a:extLst>
          </p:cNvPr>
          <p:cNvSpPr txBox="1"/>
          <p:nvPr/>
        </p:nvSpPr>
        <p:spPr>
          <a:xfrm>
            <a:off x="4889130" y="2534726"/>
            <a:ext cx="4573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46% of the restaurants are in the Price range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Only 6% of the restaurants in the price range =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879661-6B83-604C-A945-17E0012E3AD1}"/>
              </a:ext>
            </a:extLst>
          </p:cNvPr>
          <p:cNvSpPr txBox="1"/>
          <p:nvPr/>
        </p:nvSpPr>
        <p:spPr>
          <a:xfrm>
            <a:off x="4889130" y="4701560"/>
            <a:ext cx="4573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65% of the restaurants are in the Price range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Only 5% of the restaurants in the price range = 4</a:t>
            </a:r>
          </a:p>
        </p:txBody>
      </p:sp>
    </p:spTree>
    <p:extLst>
      <p:ext uri="{BB962C8B-B14F-4D97-AF65-F5344CB8AC3E}">
        <p14:creationId xmlns:p14="http://schemas.microsoft.com/office/powerpoint/2010/main" val="191634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F400-D925-D6C0-C418-32204196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KPI – Restaurants on Table bookings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3B116-380F-85A5-3B27-DA940F04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41" y="4521976"/>
            <a:ext cx="3011008" cy="21732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E4D166-6809-905A-D71D-263D5AC6A6D4}"/>
              </a:ext>
            </a:extLst>
          </p:cNvPr>
          <p:cNvSpPr/>
          <p:nvPr/>
        </p:nvSpPr>
        <p:spPr>
          <a:xfrm>
            <a:off x="3404568" y="4713719"/>
            <a:ext cx="1027522" cy="309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India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7327C5-457B-DD9C-95EA-BF98C5970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88" y="2091454"/>
            <a:ext cx="2976361" cy="21732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B558CE-E372-1D04-049B-516B82233827}"/>
              </a:ext>
            </a:extLst>
          </p:cNvPr>
          <p:cNvSpPr/>
          <p:nvPr/>
        </p:nvSpPr>
        <p:spPr>
          <a:xfrm>
            <a:off x="3423422" y="2374083"/>
            <a:ext cx="1008668" cy="321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World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EF0299-DCBF-F79B-4942-9459B0CFBAF3}"/>
              </a:ext>
            </a:extLst>
          </p:cNvPr>
          <p:cNvSpPr txBox="1"/>
          <p:nvPr/>
        </p:nvSpPr>
        <p:spPr>
          <a:xfrm>
            <a:off x="4889130" y="2534726"/>
            <a:ext cx="457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Only 12% of the restaurants have table booking facility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30560D-9822-F237-2C10-EA33F6905047}"/>
              </a:ext>
            </a:extLst>
          </p:cNvPr>
          <p:cNvSpPr txBox="1"/>
          <p:nvPr/>
        </p:nvSpPr>
        <p:spPr>
          <a:xfrm>
            <a:off x="4889130" y="4701560"/>
            <a:ext cx="457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Only 13% of the restaurants have table booking facility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1189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F400-D925-D6C0-C418-32204196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KPI – Restaurants on Table bookings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38D6E-E1F7-AEAC-4429-8624AC6FA17C}"/>
              </a:ext>
            </a:extLst>
          </p:cNvPr>
          <p:cNvSpPr txBox="1"/>
          <p:nvPr/>
        </p:nvSpPr>
        <p:spPr>
          <a:xfrm>
            <a:off x="4889130" y="2534726"/>
            <a:ext cx="457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Only 26% of the restaurants have online delivery facility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879661-6B83-604C-A945-17E0012E3AD1}"/>
              </a:ext>
            </a:extLst>
          </p:cNvPr>
          <p:cNvSpPr txBox="1"/>
          <p:nvPr/>
        </p:nvSpPr>
        <p:spPr>
          <a:xfrm>
            <a:off x="4889130" y="4701560"/>
            <a:ext cx="457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Only 28% of the restaurants have online delivery facility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0889DC-313D-99DF-A2B2-E62BD8C04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40" y="4506524"/>
            <a:ext cx="3704350" cy="1976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C09C77-FA3F-F2C3-1C49-BAC6C24BF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40" y="2134658"/>
            <a:ext cx="3704350" cy="19403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0E7387-8DAF-202F-2D3F-617B9D4146FA}"/>
              </a:ext>
            </a:extLst>
          </p:cNvPr>
          <p:cNvSpPr/>
          <p:nvPr/>
        </p:nvSpPr>
        <p:spPr>
          <a:xfrm>
            <a:off x="3584156" y="2326155"/>
            <a:ext cx="1008668" cy="321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World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B0915-AA28-780B-52AE-CF58D85CE307}"/>
              </a:ext>
            </a:extLst>
          </p:cNvPr>
          <p:cNvSpPr/>
          <p:nvPr/>
        </p:nvSpPr>
        <p:spPr>
          <a:xfrm>
            <a:off x="3565302" y="4701560"/>
            <a:ext cx="1027522" cy="309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India</a:t>
            </a:r>
          </a:p>
        </p:txBody>
      </p:sp>
    </p:spTree>
    <p:extLst>
      <p:ext uri="{BB962C8B-B14F-4D97-AF65-F5344CB8AC3E}">
        <p14:creationId xmlns:p14="http://schemas.microsoft.com/office/powerpoint/2010/main" val="88746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04F01-6CB6-B210-2552-A38B21EAD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KPI – Cuisine based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8F303B-8D7D-497C-BE4A-817E5D3B82A8}"/>
              </a:ext>
            </a:extLst>
          </p:cNvPr>
          <p:cNvSpPr txBox="1"/>
          <p:nvPr/>
        </p:nvSpPr>
        <p:spPr>
          <a:xfrm>
            <a:off x="4889129" y="2510405"/>
            <a:ext cx="7043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Top 10 shows majority of Indian cuisines (North Indian Dishes) have received maximum votes (20%)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Italian &amp; Chinese cuisine also made its way in the top 10 cuisines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86F86D-4022-A63B-B62D-206BD244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86" y="2191211"/>
            <a:ext cx="4472770" cy="21157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8F67C5-8EE7-46DD-D1F8-778562984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86" y="4461038"/>
            <a:ext cx="3303846" cy="22650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5F1375-5301-28F6-7551-008DA037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323" y="4576221"/>
            <a:ext cx="2217612" cy="2034716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3EC32D7-5F64-EC7D-23F9-10411F34465C}"/>
              </a:ext>
            </a:extLst>
          </p:cNvPr>
          <p:cNvSpPr/>
          <p:nvPr/>
        </p:nvSpPr>
        <p:spPr>
          <a:xfrm>
            <a:off x="2495871" y="4371212"/>
            <a:ext cx="1287726" cy="524204"/>
          </a:xfrm>
          <a:prstGeom prst="rightArrow">
            <a:avLst>
              <a:gd name="adj1" fmla="val 4442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Top 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FF2FF7-6617-06AC-FDBF-C85C252F7740}"/>
              </a:ext>
            </a:extLst>
          </p:cNvPr>
          <p:cNvSpPr txBox="1"/>
          <p:nvPr/>
        </p:nvSpPr>
        <p:spPr>
          <a:xfrm>
            <a:off x="6214926" y="4854915"/>
            <a:ext cx="5408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55% of the cuisines have &gt;5 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Top Quality </a:t>
            </a:r>
            <a:r>
              <a:rPr lang="en-IN" dirty="0" err="1"/>
              <a:t>cusines</a:t>
            </a:r>
            <a:r>
              <a:rPr lang="en-IN" dirty="0"/>
              <a:t> include the African &amp; American BBQ dishes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091779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1586</TotalTime>
  <Words>611</Words>
  <Application>Microsoft Office PowerPoint</Application>
  <PresentationFormat>Widescreen</PresentationFormat>
  <Paragraphs>81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Trebuchet MS</vt:lpstr>
      <vt:lpstr>Wingdings</vt:lpstr>
      <vt:lpstr>Berlin</vt:lpstr>
      <vt:lpstr>Zomato Dashboard Analysis</vt:lpstr>
      <vt:lpstr>KPI – Country wise restaurant count </vt:lpstr>
      <vt:lpstr>KPI – City wise restaurant count </vt:lpstr>
      <vt:lpstr>KPI – Restaurant count w.r.t Year/Month/Qtr</vt:lpstr>
      <vt:lpstr>KPI – Ratings for restaurants</vt:lpstr>
      <vt:lpstr>KPI – Restaurants based on price range</vt:lpstr>
      <vt:lpstr>KPI – Restaurants on Table bookings</vt:lpstr>
      <vt:lpstr>KPI – Restaurants on Table bookings</vt:lpstr>
      <vt:lpstr>KPI – Cuisine based analysis</vt:lpstr>
      <vt:lpstr>Overcome Challenges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SHRADDHA KHAN [ TMCV, Engineering, Jamshedpur ]</dc:creator>
  <cp:lastModifiedBy>omkar bhoir</cp:lastModifiedBy>
  <cp:revision>9</cp:revision>
  <dcterms:created xsi:type="dcterms:W3CDTF">2024-09-04T15:27:27Z</dcterms:created>
  <dcterms:modified xsi:type="dcterms:W3CDTF">2024-10-14T06:10:07Z</dcterms:modified>
</cp:coreProperties>
</file>